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9" r:id="rId2"/>
    <p:sldId id="261" r:id="rId3"/>
    <p:sldId id="263" r:id="rId4"/>
    <p:sldId id="264" r:id="rId5"/>
    <p:sldId id="265" r:id="rId6"/>
    <p:sldId id="267" r:id="rId7"/>
    <p:sldId id="269" r:id="rId8"/>
    <p:sldId id="268" r:id="rId9"/>
    <p:sldId id="270" r:id="rId10"/>
    <p:sldId id="272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299" autoAdjust="0"/>
  </p:normalViewPr>
  <p:slideViewPr>
    <p:cSldViewPr snapToGrid="0">
      <p:cViewPr varScale="1">
        <p:scale>
          <a:sx n="60" d="100"/>
          <a:sy n="60" d="100"/>
        </p:scale>
        <p:origin x="11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710ADC-62AA-4134-9C52-294EA1FFF851}" type="datetimeFigureOut">
              <a:rPr lang="uk-UA" smtClean="0"/>
              <a:t>30.08.2021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ECCAC4-3EFF-4AE1-BAE8-AFC57E04276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8010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Индивидуальность каждой модели , 128000 вариантов</a:t>
            </a:r>
            <a:r>
              <a:rPr lang="ru-RU" baseline="0" dirty="0" smtClean="0"/>
              <a:t>. Для гурманов, архитекторов, дизайнеров, и ценителей.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CCAC4-3EFF-4AE1-BAE8-AFC57E042760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132043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Фотоотчет</a:t>
            </a:r>
            <a:r>
              <a:rPr lang="ru-RU" baseline="0" dirty="0" smtClean="0"/>
              <a:t> образца </a:t>
            </a:r>
            <a:r>
              <a:rPr lang="ru-RU" baseline="0" smtClean="0"/>
              <a:t>на МАСКО</a:t>
            </a:r>
          </a:p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CCAC4-3EFF-4AE1-BAE8-AFC57E042760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1664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Функциональность:</a:t>
            </a:r>
            <a:r>
              <a:rPr lang="ru-RU" baseline="0" dirty="0" smtClean="0"/>
              <a:t>  Вес створки на 50 кг меньше , Прогиб ( бочка , пузо , дуга), провисание.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64357-54CF-F141-A333-5094DCC7A1B6}" type="slidenum">
              <a:rPr lang="ru-UA" smtClean="0"/>
              <a:t>2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809456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 использовании накладной Н</a:t>
            </a:r>
            <a:r>
              <a:rPr lang="en-US" dirty="0" smtClean="0"/>
              <a:t>PL</a:t>
            </a:r>
            <a:r>
              <a:rPr lang="en-US" baseline="0" dirty="0" smtClean="0"/>
              <a:t> </a:t>
            </a:r>
            <a:r>
              <a:rPr lang="ru-RU" baseline="0" dirty="0" smtClean="0"/>
              <a:t>панели </a:t>
            </a:r>
            <a:endParaRPr lang="ru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64357-54CF-F141-A333-5094DCC7A1B6}" type="slidenum">
              <a:rPr lang="ru-UA" smtClean="0"/>
              <a:t>3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419090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UA" dirty="0"/>
              <a:t>Тепловтрати через дверну панель 0,8 </a:t>
            </a:r>
            <a:r>
              <a:rPr lang="en-US" dirty="0"/>
              <a:t>W/m2K</a:t>
            </a:r>
          </a:p>
          <a:p>
            <a:r>
              <a:rPr lang="uk-UA" dirty="0"/>
              <a:t>Як в</a:t>
            </a:r>
            <a:r>
              <a:rPr lang="ru-UA" dirty="0"/>
              <a:t> склопакеті </a:t>
            </a:r>
            <a:r>
              <a:rPr lang="en-US" dirty="0"/>
              <a:t>40 </a:t>
            </a:r>
            <a:r>
              <a:rPr lang="uk-UA" dirty="0"/>
              <a:t>мм ( </a:t>
            </a:r>
            <a:r>
              <a:rPr lang="ru-UA" dirty="0"/>
              <a:t>4і – 14</a:t>
            </a:r>
            <a:r>
              <a:rPr lang="en-US" dirty="0" err="1"/>
              <a:t>ar</a:t>
            </a:r>
            <a:r>
              <a:rPr lang="en-US" dirty="0"/>
              <a:t> – 4 – 14ar – 4i</a:t>
            </a:r>
            <a:r>
              <a:rPr lang="uk-UA" dirty="0"/>
              <a:t> ).</a:t>
            </a:r>
          </a:p>
          <a:p>
            <a:endParaRPr lang="ru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64357-54CF-F141-A333-5094DCC7A1B6}" type="slidenum">
              <a:rPr lang="ru-UA" smtClean="0"/>
              <a:t>4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2667680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XPS</a:t>
            </a:r>
            <a:r>
              <a:rPr lang="en-US" baseline="0" dirty="0" smtClean="0"/>
              <a:t> </a:t>
            </a:r>
            <a:r>
              <a:rPr lang="uk-UA" baseline="0" dirty="0" smtClean="0"/>
              <a:t>, </a:t>
            </a:r>
            <a:r>
              <a:rPr lang="en-US" baseline="0" dirty="0" smtClean="0"/>
              <a:t>HPL.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CCAC4-3EFF-4AE1-BAE8-AFC57E042760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58561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Конфигуратор :</a:t>
            </a:r>
            <a:r>
              <a:rPr lang="ru-RU" baseline="0" dirty="0" smtClean="0"/>
              <a:t> Форма , Модели , Цвет , Стекло, Фурнитура </a:t>
            </a:r>
            <a:br>
              <a:rPr lang="ru-RU" baseline="0" dirty="0" smtClean="0"/>
            </a:br>
            <a:r>
              <a:rPr lang="ru-RU" baseline="0" dirty="0" smtClean="0"/>
              <a:t>Опции : Вставная(40) , накладная(54) , Накладная (76).</a:t>
            </a:r>
            <a:br>
              <a:rPr lang="ru-RU" baseline="0" dirty="0" smtClean="0"/>
            </a:br>
            <a:r>
              <a:rPr lang="ru-RU" baseline="0" dirty="0" smtClean="0"/>
              <a:t>Левая , Правая 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inox</a:t>
            </a:r>
            <a:r>
              <a:rPr lang="ru-RU" baseline="0" dirty="0" smtClean="0"/>
              <a:t> , Габарит.</a:t>
            </a:r>
            <a:endParaRPr lang="ru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64357-54CF-F141-A333-5094DCC7A1B6}" type="slidenum">
              <a:rPr lang="ru-UA" smtClean="0"/>
              <a:t>6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3483744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64357-54CF-F141-A333-5094DCC7A1B6}" type="slidenum">
              <a:rPr lang="ru-UA" smtClean="0"/>
              <a:t>7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0244567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CCAC4-3EFF-4AE1-BAE8-AFC57E042760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04556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err="1" smtClean="0"/>
              <a:t>Подписка</a:t>
            </a:r>
            <a:r>
              <a:rPr lang="uk-UA" dirty="0" smtClean="0"/>
              <a:t> в </a:t>
            </a:r>
            <a:r>
              <a:rPr lang="uk-UA" dirty="0" err="1" smtClean="0"/>
              <a:t>соцсетях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CCAC4-3EFF-4AE1-BAE8-AFC57E042760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763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F477-00E3-4D18-AECE-2C3F0079CAB5}" type="datetimeFigureOut">
              <a:rPr lang="uk-UA" smtClean="0"/>
              <a:t>30.08.2021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8762-9402-444D-973B-32B59E655F3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6223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F477-00E3-4D18-AECE-2C3F0079CAB5}" type="datetimeFigureOut">
              <a:rPr lang="uk-UA" smtClean="0"/>
              <a:t>30.08.2021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8762-9402-444D-973B-32B59E655F3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836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F477-00E3-4D18-AECE-2C3F0079CAB5}" type="datetimeFigureOut">
              <a:rPr lang="uk-UA" smtClean="0"/>
              <a:t>30.08.2021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8762-9402-444D-973B-32B59E655F3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2873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F477-00E3-4D18-AECE-2C3F0079CAB5}" type="datetimeFigureOut">
              <a:rPr lang="uk-UA" smtClean="0"/>
              <a:t>30.08.2021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8762-9402-444D-973B-32B59E655F3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8173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F477-00E3-4D18-AECE-2C3F0079CAB5}" type="datetimeFigureOut">
              <a:rPr lang="uk-UA" smtClean="0"/>
              <a:t>30.08.2021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8762-9402-444D-973B-32B59E655F3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4071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F477-00E3-4D18-AECE-2C3F0079CAB5}" type="datetimeFigureOut">
              <a:rPr lang="uk-UA" smtClean="0"/>
              <a:t>30.08.2021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8762-9402-444D-973B-32B59E655F3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255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F477-00E3-4D18-AECE-2C3F0079CAB5}" type="datetimeFigureOut">
              <a:rPr lang="uk-UA" smtClean="0"/>
              <a:t>30.08.2021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8762-9402-444D-973B-32B59E655F3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46086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F477-00E3-4D18-AECE-2C3F0079CAB5}" type="datetimeFigureOut">
              <a:rPr lang="uk-UA" smtClean="0"/>
              <a:t>30.08.2021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8762-9402-444D-973B-32B59E655F3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2406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F477-00E3-4D18-AECE-2C3F0079CAB5}" type="datetimeFigureOut">
              <a:rPr lang="uk-UA" smtClean="0"/>
              <a:t>30.08.2021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8762-9402-444D-973B-32B59E655F3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33775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F477-00E3-4D18-AECE-2C3F0079CAB5}" type="datetimeFigureOut">
              <a:rPr lang="uk-UA" smtClean="0"/>
              <a:t>30.08.2021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8762-9402-444D-973B-32B59E655F3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144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F477-00E3-4D18-AECE-2C3F0079CAB5}" type="datetimeFigureOut">
              <a:rPr lang="uk-UA" smtClean="0"/>
              <a:t>30.08.2021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8762-9402-444D-973B-32B59E655F3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9787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AF477-00E3-4D18-AECE-2C3F0079CAB5}" type="datetimeFigureOut">
              <a:rPr lang="uk-UA" smtClean="0"/>
              <a:t>30.08.2021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D8762-9402-444D-973B-32B59E655F3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3789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hyperlink" Target="http://app.macko.com.ua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hyperlink" Target="https://www.medos.pl/products/index.php?lang=ru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hyperlink" Target="https://meesenburg.com.ua/ua/p979736859-dverna-petlya-simonswerk.html" TargetMode="Externa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stagram.com/macko.com.ua?utm_medium=copy_link" TargetMode="External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hyperlink" Target="https://www.youtube.com/channel/UCUDLbWRMqHprBXQtMHMGQe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Изображение выглядит как внутренний, шкафчик, здание, окно&#10;&#10;Автоматически созданное описание">
            <a:extLst>
              <a:ext uri="{FF2B5EF4-FFF2-40B4-BE49-F238E27FC236}">
                <a16:creationId xmlns:a16="http://schemas.microsoft.com/office/drawing/2014/main" id="{66CC239C-02B2-414F-B28C-74B3DE00FDE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0"/>
            <a:ext cx="12191980" cy="6856718"/>
          </a:xfrm>
          <a:prstGeom prst="rect">
            <a:avLst/>
          </a:prstGeom>
        </p:spPr>
      </p:pic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9082007" y="108488"/>
            <a:ext cx="3109993" cy="759417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Дизайн</a:t>
            </a: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115278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625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Образец –  скидка 50%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0569"/>
            <a:ext cx="3868673" cy="520743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054" y="1650568"/>
            <a:ext cx="3848746" cy="52074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181" y="1650568"/>
            <a:ext cx="4084290" cy="5207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9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64EE2E7-3042-4C46-AAC5-F2771B71DF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0221" y="89160"/>
            <a:ext cx="4981200" cy="6679683"/>
          </a:xfrm>
          <a:prstGeom prst="rect">
            <a:avLst/>
          </a:prstGeom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A561DDD-AAA4-1745-92C6-9AFEA565EC9E}"/>
              </a:ext>
            </a:extLst>
          </p:cNvPr>
          <p:cNvSpPr txBox="1"/>
          <p:nvPr/>
        </p:nvSpPr>
        <p:spPr>
          <a:xfrm>
            <a:off x="768243" y="4826686"/>
            <a:ext cx="22336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UA" dirty="0"/>
              <a:t>ВПЛИВ ВАГИ СТУЛКИ</a:t>
            </a:r>
          </a:p>
          <a:p>
            <a:r>
              <a:rPr lang="ru-UA" dirty="0">
                <a:solidFill>
                  <a:srgbClr val="FF0000"/>
                </a:solidFill>
              </a:rPr>
              <a:t>ПРОВИСАННЯ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FE74EAC-2E09-ED4D-A8CE-18E4AB60C3AB}"/>
              </a:ext>
            </a:extLst>
          </p:cNvPr>
          <p:cNvSpPr txBox="1"/>
          <p:nvPr/>
        </p:nvSpPr>
        <p:spPr>
          <a:xfrm>
            <a:off x="8679711" y="4503520"/>
            <a:ext cx="3397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UA" dirty="0"/>
              <a:t>ВПЛИВ ТЕПЛОВИХ ДЕФОРМАЦІЙ</a:t>
            </a:r>
          </a:p>
          <a:p>
            <a:r>
              <a:rPr lang="ru-UA" dirty="0">
                <a:solidFill>
                  <a:srgbClr val="FF0000"/>
                </a:solidFill>
              </a:rPr>
              <a:t>ВИГИН СТУЛКИ 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E187064-B541-694E-BE12-D813CF6AB03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101" y="1384986"/>
            <a:ext cx="3416300" cy="34417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834034" y="371959"/>
            <a:ext cx="3006671" cy="101302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ФУНКЦИОНАЛЬНОСТЬ</a:t>
            </a:r>
            <a:endParaRPr lang="uk-UA" sz="2000" b="1" u="sng" dirty="0"/>
          </a:p>
        </p:txBody>
      </p:sp>
    </p:spTree>
    <p:extLst>
      <p:ext uri="{BB962C8B-B14F-4D97-AF65-F5344CB8AC3E}">
        <p14:creationId xmlns:p14="http://schemas.microsoft.com/office/powerpoint/2010/main" val="113622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FBA4B724-2780-1648-A502-6618A01BBD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584609"/>
              </p:ext>
            </p:extLst>
          </p:nvPr>
        </p:nvGraphicFramePr>
        <p:xfrm>
          <a:off x="4029558" y="2164080"/>
          <a:ext cx="8162442" cy="4328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51833">
                  <a:extLst>
                    <a:ext uri="{9D8B030D-6E8A-4147-A177-3AD203B41FA5}">
                      <a16:colId xmlns:a16="http://schemas.microsoft.com/office/drawing/2014/main" val="3974767903"/>
                    </a:ext>
                  </a:extLst>
                </a:gridCol>
                <a:gridCol w="1246955">
                  <a:extLst>
                    <a:ext uri="{9D8B030D-6E8A-4147-A177-3AD203B41FA5}">
                      <a16:colId xmlns:a16="http://schemas.microsoft.com/office/drawing/2014/main" val="3954845339"/>
                    </a:ext>
                  </a:extLst>
                </a:gridCol>
                <a:gridCol w="1305390">
                  <a:extLst>
                    <a:ext uri="{9D8B030D-6E8A-4147-A177-3AD203B41FA5}">
                      <a16:colId xmlns:a16="http://schemas.microsoft.com/office/drawing/2014/main" val="2281615047"/>
                    </a:ext>
                  </a:extLst>
                </a:gridCol>
                <a:gridCol w="1278695">
                  <a:extLst>
                    <a:ext uri="{9D8B030D-6E8A-4147-A177-3AD203B41FA5}">
                      <a16:colId xmlns:a16="http://schemas.microsoft.com/office/drawing/2014/main" val="3039013616"/>
                    </a:ext>
                  </a:extLst>
                </a:gridCol>
                <a:gridCol w="1279569">
                  <a:extLst>
                    <a:ext uri="{9D8B030D-6E8A-4147-A177-3AD203B41FA5}">
                      <a16:colId xmlns:a16="http://schemas.microsoft.com/office/drawing/2014/main" val="1217489411"/>
                    </a:ext>
                  </a:extLst>
                </a:gridCol>
              </a:tblGrid>
              <a:tr h="570994">
                <a:tc>
                  <a:txBody>
                    <a:bodyPr/>
                    <a:lstStyle/>
                    <a:p>
                      <a:pPr algn="l"/>
                      <a:endParaRPr lang="ru-UA" sz="2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ru-UA" sz="2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UA" sz="3200" dirty="0">
                          <a:effectLst/>
                        </a:rPr>
                        <a:t>PVC</a:t>
                      </a:r>
                      <a:endParaRPr lang="ru-UA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UA" sz="3200" dirty="0">
                          <a:effectLst/>
                        </a:rPr>
                        <a:t>HPL</a:t>
                      </a:r>
                      <a:endParaRPr lang="ru-UA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3200" dirty="0">
                          <a:effectLst/>
                        </a:rPr>
                        <a:t>різниця</a:t>
                      </a:r>
                      <a:endParaRPr lang="ru-UA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92164497"/>
                  </a:ext>
                </a:extLst>
              </a:tr>
              <a:tr h="4282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UA" sz="2400">
                          <a:effectLst/>
                        </a:rPr>
                        <a:t>Температура розмякшення Vikat B</a:t>
                      </a:r>
                      <a:endParaRPr lang="ru-UA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UA" sz="2400" dirty="0">
                          <a:effectLst/>
                        </a:rPr>
                        <a:t>Cº</a:t>
                      </a:r>
                      <a:endParaRPr lang="ru-UA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UA" sz="2400" dirty="0">
                          <a:effectLst/>
                        </a:rPr>
                        <a:t>+ 74</a:t>
                      </a:r>
                      <a:endParaRPr lang="ru-UA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-</a:t>
                      </a:r>
                      <a:r>
                        <a:rPr lang="ru-UA" sz="2400" dirty="0">
                          <a:effectLst/>
                        </a:rPr>
                        <a:t> </a:t>
                      </a:r>
                      <a:endParaRPr lang="ru-UA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ru-UA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34739080"/>
                  </a:ext>
                </a:extLst>
              </a:tr>
              <a:tr h="4282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UA" sz="2400">
                          <a:effectLst/>
                        </a:rPr>
                        <a:t>Робоча температура </a:t>
                      </a:r>
                      <a:endParaRPr lang="ru-UA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UA" sz="2400">
                          <a:effectLst/>
                        </a:rPr>
                        <a:t>Сº</a:t>
                      </a:r>
                      <a:endParaRPr lang="ru-UA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UA" sz="2400" dirty="0">
                          <a:effectLst/>
                        </a:rPr>
                        <a:t>-15 до + 65</a:t>
                      </a:r>
                      <a:endParaRPr lang="ru-UA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UA" sz="2400" dirty="0">
                          <a:effectLst/>
                        </a:rPr>
                        <a:t>- 40 до + 130</a:t>
                      </a:r>
                      <a:endParaRPr lang="ru-UA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Більше 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в 2 рази</a:t>
                      </a:r>
                      <a:endParaRPr lang="ru-UA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52981216"/>
                  </a:ext>
                </a:extLst>
              </a:tr>
              <a:tr h="4282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UA" sz="2400" dirty="0">
                          <a:effectLst/>
                        </a:rPr>
                        <a:t>Kоефіцієнт теплового розширення</a:t>
                      </a:r>
                      <a:endParaRPr lang="ru-UA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UA" sz="2400" dirty="0">
                          <a:effectLst/>
                        </a:rPr>
                        <a:t>mm/mCº</a:t>
                      </a:r>
                      <a:endParaRPr lang="ru-UA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UA" sz="2400" dirty="0">
                          <a:effectLst/>
                        </a:rPr>
                        <a:t>0,07</a:t>
                      </a:r>
                      <a:endParaRPr lang="ru-UA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UA" sz="2400" dirty="0">
                          <a:effectLst/>
                        </a:rPr>
                        <a:t>0,018</a:t>
                      </a:r>
                      <a:endParaRPr lang="ru-UA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2400" dirty="0" err="1">
                          <a:effectLst/>
                        </a:rPr>
                        <a:t>меньше</a:t>
                      </a:r>
                      <a:r>
                        <a:rPr lang="uk-UA" sz="2400" dirty="0">
                          <a:effectLst/>
                        </a:rPr>
                        <a:t> 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в 3,9 раз</a:t>
                      </a:r>
                      <a:endParaRPr lang="ru-UA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30515328"/>
                  </a:ext>
                </a:extLst>
              </a:tr>
              <a:tr h="67805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Лінійне теплове розширення на 2 м складає </a:t>
                      </a:r>
                      <a:r>
                        <a:rPr lang="ru-UA" sz="2800" dirty="0">
                          <a:effectLst/>
                        </a:rPr>
                        <a:t>△ L</a:t>
                      </a:r>
                      <a:r>
                        <a:rPr lang="uk-UA" sz="2800" dirty="0">
                          <a:effectLst/>
                        </a:rPr>
                        <a:t>*</a:t>
                      </a:r>
                      <a:r>
                        <a:rPr lang="uk-UA" sz="2400" dirty="0">
                          <a:effectLst/>
                        </a:rPr>
                        <a:t> </a:t>
                      </a:r>
                      <a:endParaRPr lang="ru-UA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мм</a:t>
                      </a:r>
                      <a:endParaRPr lang="ru-UA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4000" b="1" dirty="0">
                          <a:effectLst/>
                        </a:rPr>
                        <a:t>7,0</a:t>
                      </a:r>
                      <a:endParaRPr lang="ru-UA" sz="4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4000" b="1" dirty="0">
                          <a:effectLst/>
                        </a:rPr>
                        <a:t>1,8</a:t>
                      </a:r>
                      <a:endParaRPr lang="ru-UA" sz="4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2400" dirty="0" err="1">
                          <a:effectLst/>
                        </a:rPr>
                        <a:t>меньше</a:t>
                      </a:r>
                      <a:r>
                        <a:rPr lang="uk-UA" sz="2400" dirty="0">
                          <a:effectLst/>
                        </a:rPr>
                        <a:t> 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в 3,9 раз</a:t>
                      </a:r>
                      <a:endParaRPr lang="ru-UA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29657899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6188989" y="604436"/>
            <a:ext cx="384358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/>
              <a:t>Функциональность</a:t>
            </a:r>
            <a:endParaRPr lang="uk-UA" sz="2400" b="1" u="sng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1" y="13621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64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5" name="Picture 9" descr="page19image62837840">
            <a:extLst>
              <a:ext uri="{FF2B5EF4-FFF2-40B4-BE49-F238E27FC236}">
                <a16:creationId xmlns:a16="http://schemas.microsoft.com/office/drawing/2014/main" id="{67405FEC-5DCB-A648-816A-DF85F5BC45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690755" y="220718"/>
            <a:ext cx="5530838" cy="633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DF292F3-C56E-B949-96E9-C481F2AA3ADF}"/>
              </a:ext>
            </a:extLst>
          </p:cNvPr>
          <p:cNvSpPr txBox="1"/>
          <p:nvPr/>
        </p:nvSpPr>
        <p:spPr>
          <a:xfrm>
            <a:off x="3380509" y="382615"/>
            <a:ext cx="881149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</a:rPr>
              <a:t>Энергоэффективность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endParaRPr lang="uk-UA" sz="4000" b="1" dirty="0">
              <a:solidFill>
                <a:srgbClr val="FF0000"/>
              </a:solidFill>
            </a:endParaRPr>
          </a:p>
          <a:p>
            <a:endParaRPr lang="ru-RU" sz="4000" dirty="0" smtClean="0"/>
          </a:p>
          <a:p>
            <a:endParaRPr lang="ru-RU" sz="4000" dirty="0"/>
          </a:p>
          <a:p>
            <a:r>
              <a:rPr lang="ru-RU" sz="4000" dirty="0" smtClean="0"/>
              <a:t>Теплопроводность:</a:t>
            </a:r>
            <a:br>
              <a:rPr lang="ru-RU" sz="4000" dirty="0" smtClean="0"/>
            </a:br>
            <a:endParaRPr lang="ru-RU" sz="4000" dirty="0" smtClean="0"/>
          </a:p>
          <a:p>
            <a:endParaRPr lang="uk-UA" sz="4000" dirty="0"/>
          </a:p>
          <a:p>
            <a:r>
              <a:rPr lang="uk-UA" sz="4000" dirty="0"/>
              <a:t>склопакет 4і-14</a:t>
            </a:r>
            <a:r>
              <a:rPr lang="en-US" sz="4000" dirty="0" err="1"/>
              <a:t>ar</a:t>
            </a:r>
            <a:r>
              <a:rPr lang="uk-UA" sz="4000" dirty="0"/>
              <a:t>-4-14</a:t>
            </a:r>
            <a:r>
              <a:rPr lang="en-US" sz="4000" dirty="0" err="1"/>
              <a:t>ar</a:t>
            </a:r>
            <a:r>
              <a:rPr lang="uk-UA" sz="4000" dirty="0"/>
              <a:t>-4і - </a:t>
            </a:r>
            <a:r>
              <a:rPr lang="uk-UA" sz="4000" b="1" dirty="0"/>
              <a:t>0,</a:t>
            </a:r>
            <a:r>
              <a:rPr lang="en-US" sz="4000" b="1" dirty="0"/>
              <a:t>8 </a:t>
            </a:r>
            <a:r>
              <a:rPr lang="en-US" sz="4000" dirty="0"/>
              <a:t>W/m2K</a:t>
            </a:r>
          </a:p>
          <a:p>
            <a:endParaRPr lang="en-US" sz="4000" dirty="0"/>
          </a:p>
          <a:p>
            <a:r>
              <a:rPr lang="uk-UA" sz="4000" dirty="0"/>
              <a:t>панель 40 мм                 </a:t>
            </a:r>
            <a:r>
              <a:rPr lang="en-US" sz="4000" dirty="0"/>
              <a:t>       </a:t>
            </a:r>
            <a:r>
              <a:rPr lang="uk-UA" sz="4000" dirty="0"/>
              <a:t> - </a:t>
            </a:r>
            <a:r>
              <a:rPr lang="uk-UA" sz="4000" b="1" dirty="0"/>
              <a:t>0,8</a:t>
            </a:r>
            <a:r>
              <a:rPr lang="uk-UA" sz="4000" dirty="0"/>
              <a:t> </a:t>
            </a:r>
            <a:r>
              <a:rPr lang="en-US" sz="4000" dirty="0"/>
              <a:t>W/m2K</a:t>
            </a:r>
          </a:p>
        </p:txBody>
      </p:sp>
    </p:spTree>
    <p:extLst>
      <p:ext uri="{BB962C8B-B14F-4D97-AF65-F5344CB8AC3E}">
        <p14:creationId xmlns:p14="http://schemas.microsoft.com/office/powerpoint/2010/main" val="292123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243088" cy="55793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Технологии</a:t>
            </a:r>
            <a:endParaRPr lang="uk-UA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2514"/>
            <a:ext cx="5882185" cy="387596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528397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HPL (</a:t>
            </a:r>
            <a:r>
              <a:rPr lang="ru-RU" b="1" dirty="0" err="1"/>
              <a:t>High</a:t>
            </a:r>
            <a:r>
              <a:rPr lang="ru-RU" b="1" dirty="0"/>
              <a:t> </a:t>
            </a:r>
            <a:r>
              <a:rPr lang="ru-RU" b="1" dirty="0" err="1"/>
              <a:t>Pressure</a:t>
            </a:r>
            <a:r>
              <a:rPr lang="ru-RU" b="1" dirty="0"/>
              <a:t> </a:t>
            </a:r>
            <a:r>
              <a:rPr lang="ru-RU" b="1" dirty="0" err="1"/>
              <a:t>Laminate</a:t>
            </a:r>
            <a:r>
              <a:rPr lang="ru-RU" b="1" dirty="0"/>
              <a:t>)</a:t>
            </a:r>
            <a:r>
              <a:rPr lang="ru-RU" dirty="0"/>
              <a:t>, представляет собой листы специальной крафт-бумаги, пропитанные термореактивными смолами, спрессованные при высокой температуре и высоком давлении.</a:t>
            </a:r>
            <a:endParaRPr lang="uk-UA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882185" y="4729981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/>
              <a:t>Сэндвичные</a:t>
            </a:r>
            <a:r>
              <a:rPr lang="ru-RU" b="1" dirty="0"/>
              <a:t> элементы COSMO </a:t>
            </a:r>
            <a:r>
              <a:rPr lang="ru-RU" b="1" dirty="0" err="1"/>
              <a:t>Therm</a:t>
            </a:r>
            <a:r>
              <a:rPr lang="ru-RU" b="1" dirty="0"/>
              <a:t> - HPL/HD </a:t>
            </a:r>
          </a:p>
          <a:p>
            <a:r>
              <a:rPr lang="ru-RU" b="1" dirty="0"/>
              <a:t>Покрытие из СПВД с декоративной пленкой с двух сторон, наполнитель из </a:t>
            </a:r>
            <a:r>
              <a:rPr lang="ru-RU" b="1" dirty="0" err="1"/>
              <a:t>экструдированного</a:t>
            </a:r>
            <a:r>
              <a:rPr lang="ru-RU" b="1" dirty="0"/>
              <a:t> </a:t>
            </a:r>
            <a:r>
              <a:rPr lang="ru-RU" b="1" dirty="0" err="1"/>
              <a:t>пенополистирола</a:t>
            </a:r>
            <a:r>
              <a:rPr lang="ru-RU" b="1" dirty="0"/>
              <a:t> </a:t>
            </a:r>
          </a:p>
          <a:p>
            <a:r>
              <a:rPr lang="ru-RU" dirty="0" err="1"/>
              <a:t>Сэндвичные</a:t>
            </a:r>
            <a:r>
              <a:rPr lang="ru-RU" dirty="0"/>
              <a:t> элементы из слоистого пластика (HPL) с декоративной плёнкой, толщиной 2,0 мм и наполнителя из </a:t>
            </a:r>
            <a:r>
              <a:rPr lang="ru-RU" dirty="0" err="1"/>
              <a:t>экструдированного</a:t>
            </a:r>
            <a:r>
              <a:rPr lang="ru-RU" dirty="0"/>
              <a:t> </a:t>
            </a:r>
            <a:r>
              <a:rPr lang="ru-RU" dirty="0" err="1"/>
              <a:t>пенополистирола</a:t>
            </a:r>
            <a:r>
              <a:rPr lang="ru-RU" dirty="0"/>
              <a:t> (XPS).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575" y="579442"/>
            <a:ext cx="3801197" cy="3621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81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76134C1-1BA4-A449-A95A-C1AB1F4B98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148" y="274320"/>
            <a:ext cx="2590578" cy="384048"/>
          </a:xfrm>
          <a:prstGeom prst="rect">
            <a:avLst/>
          </a:prstGeom>
        </p:spPr>
      </p:pic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AF18E75F-6A0A-7248-8FA0-CF8C1E0963F4}"/>
              </a:ext>
            </a:extLst>
          </p:cNvPr>
          <p:cNvCxnSpPr>
            <a:cxnSpLocks/>
          </p:cNvCxnSpPr>
          <p:nvPr/>
        </p:nvCxnSpPr>
        <p:spPr>
          <a:xfrm>
            <a:off x="3803904" y="658368"/>
            <a:ext cx="7473693" cy="0"/>
          </a:xfrm>
          <a:prstGeom prst="line">
            <a:avLst/>
          </a:prstGeom>
          <a:ln w="38100">
            <a:solidFill>
              <a:srgbClr val="C704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8253BB7D-E7A3-CA4A-BA80-57F2989C2DA2}"/>
              </a:ext>
            </a:extLst>
          </p:cNvPr>
          <p:cNvSpPr txBox="1"/>
          <p:nvPr/>
        </p:nvSpPr>
        <p:spPr>
          <a:xfrm>
            <a:off x="7837557" y="30730"/>
            <a:ext cx="24845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err="1"/>
              <a:t>конфігуратор</a:t>
            </a:r>
            <a:endParaRPr lang="ru-UA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FC40A7-7D06-8341-BA87-02DF6A093C55}"/>
              </a:ext>
            </a:extLst>
          </p:cNvPr>
          <p:cNvSpPr txBox="1"/>
          <p:nvPr/>
        </p:nvSpPr>
        <p:spPr>
          <a:xfrm>
            <a:off x="35445" y="6053305"/>
            <a:ext cx="61194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C7045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app.macko.com.ua</a:t>
            </a:r>
            <a:endParaRPr lang="en-US" sz="2800" dirty="0">
              <a:solidFill>
                <a:srgbClr val="C70453"/>
              </a:solidFill>
            </a:endParaRPr>
          </a:p>
        </p:txBody>
      </p:sp>
      <p:pic>
        <p:nvPicPr>
          <p:cNvPr id="10" name="Рисунок 9" descr="Изображение выглядит как внутренний, ноутбук, компьютер, стол&#10;&#10;Автоматически созданное описание">
            <a:extLst>
              <a:ext uri="{FF2B5EF4-FFF2-40B4-BE49-F238E27FC236}">
                <a16:creationId xmlns:a16="http://schemas.microsoft.com/office/drawing/2014/main" id="{15E485E2-5072-8445-A8D1-C80C7608503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2555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15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Изображение выглядит как стол, видео, игра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A9C5C9E6-27E2-6545-B04D-0CE50433F2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139485" y="201478"/>
            <a:ext cx="3642101" cy="309966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13E33E7-F5B1-414C-A7EF-1B8AF97C4B4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4040" y="3301138"/>
            <a:ext cx="4115992" cy="355686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244536" y="201478"/>
            <a:ext cx="2566220" cy="6686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u="sng" dirty="0" smtClean="0"/>
              <a:t>Фурнитура</a:t>
            </a:r>
            <a:endParaRPr lang="uk-UA" b="1" u="sng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69031" y="1104977"/>
            <a:ext cx="35077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hlinkClick r:id="rId5"/>
              </a:rPr>
              <a:t>https://meesenburg.com.ua/ua/p979736859-dverna-petlya-simonswerk.html</a:t>
            </a:r>
            <a:r>
              <a:rPr lang="en-US" dirty="0" smtClean="0"/>
              <a:t> </a:t>
            </a:r>
            <a:endParaRPr lang="uk-UA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7C07E7B-C312-E24B-B596-DF7CC16E60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44697" y="-1"/>
            <a:ext cx="487897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60402" y="3244333"/>
            <a:ext cx="37842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https://www.medos.pl/products/index.php?lang=ru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561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47797"/>
          </a:xfrm>
        </p:spPr>
        <p:txBody>
          <a:bodyPr>
            <a:noAutofit/>
          </a:bodyPr>
          <a:lstStyle/>
          <a:p>
            <a:pPr algn="ctr"/>
            <a:r>
              <a:rPr lang="ru-RU" sz="2400" b="1" u="sng" dirty="0" smtClean="0"/>
              <a:t>Просчет , ценообразование , оформление заказа.</a:t>
            </a:r>
            <a:endParaRPr lang="uk-UA" sz="2400" b="1" u="sng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" y="996288"/>
            <a:ext cx="12192001" cy="586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93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4931" y="5230675"/>
            <a:ext cx="2710912" cy="75255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sz="1800" dirty="0" smtClean="0">
                <a:hlinkClick r:id="rId3"/>
              </a:rPr>
              <a:t>https://instagram.com/macko.com.ua?utm_medium=copy_link</a:t>
            </a:r>
            <a:endParaRPr lang="uk-UA" sz="1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260024" y="3533611"/>
            <a:ext cx="2354451" cy="4146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07330" y="4868289"/>
            <a:ext cx="32120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rgbClr val="0563C1"/>
                </a:solidFill>
                <a:latin typeface="Calibri" panose="020F0502020204030204" pitchFamily="34" charset="0"/>
                <a:hlinkClick r:id="rId3"/>
              </a:rPr>
              <a:t> </a:t>
            </a:r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hlinkClick r:id="rId3"/>
              </a:rPr>
              <a:t>https://m.facebook.com/Macko.com.ua/photos/a.105587074598846/105586964598857/?type=3&amp;source=44</a:t>
            </a:r>
            <a:r>
              <a:rPr lang="en-US" dirty="0" smtClean="0"/>
              <a:t> </a:t>
            </a:r>
            <a:endParaRPr lang="uk-UA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614474" y="5284922"/>
            <a:ext cx="2869769" cy="106069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4"/>
              </a:rPr>
              <a:t>https://www.youtube.com/channel/UCUDLbWRMqHprBXQtMHMGQew</a:t>
            </a:r>
            <a:endParaRPr lang="uk-UA" dirty="0"/>
          </a:p>
        </p:txBody>
      </p:sp>
      <p:sp>
        <p:nvSpPr>
          <p:cNvPr id="9" name="AutoShape 2" descr="Instagram ждут глобальные изменения - Mobile-review.com — Все о мобильной  технике и технологиях"/>
          <p:cNvSpPr>
            <a:spLocks noChangeAspect="1" noChangeArrowheads="1"/>
          </p:cNvSpPr>
          <p:nvPr/>
        </p:nvSpPr>
        <p:spPr bwMode="auto">
          <a:xfrm>
            <a:off x="155575" y="-860425"/>
            <a:ext cx="237172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0" name="AutoShape 4" descr="Instagram ждут глобальные изменения - Mobile-review.com — Все о мобильной  технике и технологиях"/>
          <p:cNvSpPr>
            <a:spLocks noChangeAspect="1" noChangeArrowheads="1"/>
          </p:cNvSpPr>
          <p:nvPr/>
        </p:nvSpPr>
        <p:spPr bwMode="auto">
          <a:xfrm>
            <a:off x="307975" y="-708025"/>
            <a:ext cx="237172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931" y="1676236"/>
            <a:ext cx="2925144" cy="229133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385" y="1676236"/>
            <a:ext cx="3522232" cy="229133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522" y="1390485"/>
            <a:ext cx="2662721" cy="277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20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</TotalTime>
  <Words>268</Words>
  <Application>Microsoft Office PowerPoint</Application>
  <PresentationFormat>Широкоэкранный</PresentationFormat>
  <Paragraphs>75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Технологии</vt:lpstr>
      <vt:lpstr>Презентация PowerPoint</vt:lpstr>
      <vt:lpstr>Презентация PowerPoint</vt:lpstr>
      <vt:lpstr>Просчет , ценообразование , оформление заказа.</vt:lpstr>
      <vt:lpstr>Презентация PowerPoint</vt:lpstr>
      <vt:lpstr>Образец –  скидка 50%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35</cp:revision>
  <dcterms:created xsi:type="dcterms:W3CDTF">2021-08-05T07:00:55Z</dcterms:created>
  <dcterms:modified xsi:type="dcterms:W3CDTF">2021-08-30T08:51:02Z</dcterms:modified>
</cp:coreProperties>
</file>